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1CD4-EDCB-52CE-D944-CB7C1C7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49E98-1B67-2734-DB6F-32D452530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B6F1-C4FD-8C1C-4AE6-57F6037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2367-3303-D5B0-2995-813EC1AD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C6B5-FF2B-8027-2F47-F859A0DE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631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54B0-5993-2D84-D908-C10F90FC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2E29A-2DFC-3027-0C5A-0326165FB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0B738-14BF-85E4-56A1-D570A07E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5434A-C342-A781-2453-86220132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2A6F6-7D09-8310-27D5-CB9E905A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730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C6550-103F-7C0D-589E-A952391FB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A7CDD-F88E-1AD9-3B81-52F4B004A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5644-3B7C-62EC-C21F-D15B8167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71833-E0CC-1689-E245-01DDB6AE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354F-978B-6951-E621-7652FC08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06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3426-FFA7-9FED-FF25-6697D807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324F-55D2-2049-DD8E-EAD713F4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055C-6FE4-B9A3-F83C-ABF6FB91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6A71-94F9-BA6D-9D9E-FEEFD183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B147-E9EB-2F50-E718-FC45BC37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91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DD19-1742-1C87-7DF1-5F1F8B3F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450-C268-DC5E-F325-E8411A08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4BBA-F2D7-FF83-6E31-7CF5087F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355C-0165-17B6-F955-65A47D7E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88CBA-6CE1-234F-5F56-9E775359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3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8DF4-03D4-B205-B910-A71E2ED5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C232-A562-BE0D-AB28-1BD84FF1F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5E5F9-73FA-43AB-1AE2-C4386F06B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BA23F-E6CE-7AF6-1608-BB0F217F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B669-3F5F-FFD5-B759-82074266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AB6EE-D41F-FE8C-21AB-226D138B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092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D007-5677-06DD-A061-B93E84C1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E83C-D541-2214-FF51-42251F16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126DE-8D3A-502F-9BA6-236C5F5A2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884B8-1BE7-2EE2-D21A-F1A188F85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B6F0F-D3B7-049C-331C-07E7B6F6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54187-DAE7-D438-AA4A-F878DEC4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12A18-9EB6-795B-67EC-16B0008A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A990C-52A2-C6B3-2352-7B5EB0AD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4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B8DE-EA01-DF6A-26E5-37D4CCCD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629F3-DAEB-3219-B6E6-32A4C2C8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B91AF-F45D-5614-F657-7DC6AB97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36B15-1100-C917-F949-F68F0F5B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47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CFE40-E9EA-4114-631A-CF21F520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F505B-6A24-3DBD-1845-4925ECED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90545-4848-237B-B0DE-3B30E7F5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58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25AF-2882-E44B-2779-550D1C2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2454-179E-EBF4-7EA2-8862FF79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553E1-643F-1783-3EC6-94B4AE2E2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113F2-EDA2-30AF-DB42-30D488F1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FEC80-8A0A-09ED-A514-0B398E78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9E1D5-59A3-69E5-B46C-8286A37F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33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148-E50D-0919-55B6-DE063E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8D9FD-15BF-2C50-7D1D-B0BAC7A7D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BC448-4254-C721-CEAE-CB63D6A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E0AA3-1A53-69BD-D750-7E454518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57C1A-3226-CF9D-0CEC-8691E74B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8EAE-5D26-E353-D1ED-99B5BD60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63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A1C92-EDA3-DA75-BD90-5516609D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47E3D-CDBB-3BDB-2E10-4ADF5BC4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9760-00F6-FB6E-C949-CD0D644DB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3C6A10-3860-4769-831E-C6419B18B211}" type="datetimeFigureOut">
              <a:rPr lang="fr-BE" smtClean="0"/>
              <a:t>08-02-26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8039-1CDA-FC86-53C1-3E622B557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F6FF-3DEF-D14F-1730-A98206E24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F70A4-5668-40B6-948B-0B533A4A4D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78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deur-martin.be/martin-a-propo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1594-F19B-5389-A34B-E76CA00A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ACC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9B3E-07CF-9AB6-2E4F-079F67BC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r>
              <a:rPr lang="fr-BE"/>
              <a:t>Présentation de l’avancement du TFE </a:t>
            </a:r>
          </a:p>
          <a:p>
            <a:r>
              <a:rPr lang="fr-BE"/>
              <a:t>Stordeur Martin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r>
              <a:rPr lang="fr-BE"/>
              <a:t>2025 - 2026</a:t>
            </a:r>
          </a:p>
        </p:txBody>
      </p:sp>
      <p:pic>
        <p:nvPicPr>
          <p:cNvPr id="1026" name="Picture 2" descr="Inraci | Forest">
            <a:extLst>
              <a:ext uri="{FF2B5EF4-FFF2-40B4-BE49-F238E27FC236}">
                <a16:creationId xmlns:a16="http://schemas.microsoft.com/office/drawing/2014/main" id="{AE1EC67D-56C6-1241-4968-A0DA5A28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459E8-E252-3EAF-2C64-C15107DF1773}"/>
              </a:ext>
            </a:extLst>
          </p:cNvPr>
          <p:cNvSpPr txBox="1"/>
          <p:nvPr/>
        </p:nvSpPr>
        <p:spPr>
          <a:xfrm>
            <a:off x="1524" y="1612067"/>
            <a:ext cx="64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/>
              <a:t>6TQJ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65745-5105-93B4-30C3-159D1FBC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35" y="706671"/>
            <a:ext cx="2722329" cy="27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1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444F3-6776-1C3A-74E9-7E1BDDD3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B9AF65-2C16-DCF7-11A1-860AA152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Disponible sur </a:t>
            </a:r>
            <a:r>
              <a:rPr lang="fr-FR" dirty="0">
                <a:ea typeface="+mn-lt"/>
                <a:cs typeface="+mn-lt"/>
                <a:hlinkClick r:id="rId2"/>
              </a:rPr>
              <a:t>https://stordeur-martin.be/martin-a-propos.html</a:t>
            </a:r>
            <a:r>
              <a:rPr lang="fr-FR" dirty="0">
                <a:ea typeface="+mn-lt"/>
                <a:cs typeface="+mn-lt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057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A3AC-4236-1F62-2859-BB122544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Table des matières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46B1A-9F43-A212-4BAF-3FDA1087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Contexte et objectifs</a:t>
            </a:r>
          </a:p>
          <a:p>
            <a:r>
              <a:rPr lang="fr-FR"/>
              <a:t>Choix des logiciels et matériels utilisés</a:t>
            </a:r>
          </a:p>
          <a:p>
            <a:r>
              <a:rPr lang="fr-BE"/>
              <a:t>Travaux réalisés</a:t>
            </a:r>
          </a:p>
          <a:p>
            <a:r>
              <a:rPr lang="fr-BE"/>
              <a:t>Difficultés rencontrées</a:t>
            </a:r>
          </a:p>
          <a:p>
            <a:r>
              <a:rPr lang="fr-BE"/>
              <a:t>Planning</a:t>
            </a:r>
          </a:p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1BFB2-7576-C8CA-814E-E819C656E92D}"/>
              </a:ext>
            </a:extLst>
          </p:cNvPr>
          <p:cNvSpPr/>
          <p:nvPr/>
        </p:nvSpPr>
        <p:spPr>
          <a:xfrm>
            <a:off x="4389120" y="1911096"/>
            <a:ext cx="347472" cy="256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E1E5D-9709-5C66-ADA5-E7DEED4E9C69}"/>
              </a:ext>
            </a:extLst>
          </p:cNvPr>
          <p:cNvSpPr/>
          <p:nvPr/>
        </p:nvSpPr>
        <p:spPr>
          <a:xfrm>
            <a:off x="4764024" y="3473101"/>
            <a:ext cx="347472" cy="256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8A742-B74E-55C1-8535-A2DB80F61927}"/>
              </a:ext>
            </a:extLst>
          </p:cNvPr>
          <p:cNvSpPr/>
          <p:nvPr/>
        </p:nvSpPr>
        <p:spPr>
          <a:xfrm>
            <a:off x="7165848" y="2438400"/>
            <a:ext cx="347472" cy="256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F14F5-1907-AD86-5747-87562BC2C3E4}"/>
              </a:ext>
            </a:extLst>
          </p:cNvPr>
          <p:cNvSpPr/>
          <p:nvPr/>
        </p:nvSpPr>
        <p:spPr>
          <a:xfrm>
            <a:off x="3642360" y="2947416"/>
            <a:ext cx="347472" cy="256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0624C-BA28-1C8A-ACBA-B78CE9CEDFB9}"/>
              </a:ext>
            </a:extLst>
          </p:cNvPr>
          <p:cNvSpPr/>
          <p:nvPr/>
        </p:nvSpPr>
        <p:spPr>
          <a:xfrm>
            <a:off x="2602992" y="3992150"/>
            <a:ext cx="347472" cy="256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2787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066C-0564-C02A-0457-31309DB9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et 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9335-ECB3-F37D-BE00-79F070C82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ACC est une assistance un outils d’assistance </a:t>
            </a:r>
          </a:p>
          <a:p>
            <a:endParaRPr lang="fr-BE"/>
          </a:p>
          <a:p>
            <a:r>
              <a:rPr lang="fr-BE"/>
              <a:t>Pour nos proche </a:t>
            </a:r>
          </a:p>
          <a:p>
            <a:endParaRPr lang="fr-BE"/>
          </a:p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C7CDD-6365-06B4-5733-D7B2C1A6DD77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CD172-7909-3947-87AE-D0DA9214399E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87BC9-0E2E-5F73-1768-340517BED282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44299-CABD-5E2A-86D4-541A4FE7F5BB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D9503-19B2-4724-37C2-749B180124A1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06DDE4E-C856-0C9B-8DE0-C219F62D704A}"/>
              </a:ext>
            </a:extLst>
          </p:cNvPr>
          <p:cNvSpPr/>
          <p:nvPr/>
        </p:nvSpPr>
        <p:spPr>
          <a:xfrm>
            <a:off x="166255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3668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BB9EC-9C30-D1C9-BD38-10C02AEFB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D50B-2913-8D00-4D9A-2E644458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Choix des logiciels et matériels utilisés</a:t>
            </a:r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24AF4-3E09-75D7-54D5-69FB548BF06D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E5F48-4852-D01C-50A1-265867EBBE37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E70F8-0D4E-4B52-70AB-C527AF677DC1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D03E2-02C3-0BF5-E7D4-C43FDB7CEF0A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41E6A-338D-EDB6-1CD0-D1F423DC329D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E2130CE-4420-6ABE-BA39-48263169F5EB}"/>
              </a:ext>
            </a:extLst>
          </p:cNvPr>
          <p:cNvSpPr/>
          <p:nvPr/>
        </p:nvSpPr>
        <p:spPr>
          <a:xfrm>
            <a:off x="1473154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EE1B46-0F27-105C-60D0-99DE66692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61329"/>
          <a:ext cx="10633364" cy="493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682">
                  <a:extLst>
                    <a:ext uri="{9D8B030D-6E8A-4147-A177-3AD203B41FA5}">
                      <a16:colId xmlns:a16="http://schemas.microsoft.com/office/drawing/2014/main" val="3675828462"/>
                    </a:ext>
                  </a:extLst>
                </a:gridCol>
                <a:gridCol w="5316682">
                  <a:extLst>
                    <a:ext uri="{9D8B030D-6E8A-4147-A177-3AD203B41FA5}">
                      <a16:colId xmlns:a16="http://schemas.microsoft.com/office/drawing/2014/main" val="2603694923"/>
                    </a:ext>
                  </a:extLst>
                </a:gridCol>
              </a:tblGrid>
              <a:tr h="525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/>
                        <a:t>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/>
                        <a:t>Logiciels &amp;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26708"/>
                  </a:ext>
                </a:extLst>
              </a:tr>
              <a:tr h="4405994">
                <a:tc>
                  <a:txBody>
                    <a:bodyPr/>
                    <a:lstStyle/>
                    <a:p>
                      <a:r>
                        <a:rPr lang="fr-BE" sz="2400"/>
                        <a:t>Serveur </a:t>
                      </a:r>
                      <a:r>
                        <a:rPr lang="fr-BE" sz="2400" err="1"/>
                        <a:t>Hp</a:t>
                      </a:r>
                      <a:r>
                        <a:rPr lang="fr-BE" sz="2400"/>
                        <a:t> ProLiant D380P G8</a:t>
                      </a:r>
                    </a:p>
                    <a:p>
                      <a:endParaRPr lang="fr-BE" sz="2400"/>
                    </a:p>
                    <a:p>
                      <a:r>
                        <a:rPr lang="fr-BE" sz="2400"/>
                        <a:t>Raspberry PI4 model B</a:t>
                      </a:r>
                    </a:p>
                    <a:p>
                      <a:endParaRPr lang="fr-B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2000"/>
                        <a:t>Visual Studio Code </a:t>
                      </a:r>
                    </a:p>
                    <a:p>
                      <a:r>
                        <a:rPr lang="fr-BE" sz="2000"/>
                        <a:t>Git / GitHub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/>
                        <a:t>Nom de domaine (stordeur-martin.be)</a:t>
                      </a:r>
                    </a:p>
                    <a:p>
                      <a:r>
                        <a:rPr lang="fr-BE" sz="2000" err="1"/>
                        <a:t>React</a:t>
                      </a:r>
                      <a:r>
                        <a:rPr lang="fr-BE" sz="2000"/>
                        <a:t> (Frontend)</a:t>
                      </a:r>
                    </a:p>
                    <a:p>
                      <a:r>
                        <a:rPr lang="fr-BE" sz="2000"/>
                        <a:t>Node.js / Express (Backend)</a:t>
                      </a:r>
                    </a:p>
                    <a:p>
                      <a:r>
                        <a:rPr lang="fr-BE" sz="2000"/>
                        <a:t>PHPMyAdmin (MySQL)</a:t>
                      </a:r>
                    </a:p>
                    <a:p>
                      <a:r>
                        <a:rPr lang="fr-BE" sz="2000"/>
                        <a:t>Docker</a:t>
                      </a:r>
                    </a:p>
                    <a:p>
                      <a:r>
                        <a:rPr lang="fr-BE" sz="2000" err="1"/>
                        <a:t>Certbot</a:t>
                      </a:r>
                      <a:r>
                        <a:rPr lang="fr-BE" sz="2000"/>
                        <a:t> (SSL/HTTPS)</a:t>
                      </a:r>
                    </a:p>
                    <a:p>
                      <a:endParaRPr lang="fr-BE"/>
                    </a:p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9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28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CF69-1510-43A1-1B92-5324EC537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5B2B-A7F4-093D-02C1-C8F80FFC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Choix des logiciels et matériels utilisés</a:t>
            </a:r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90153-9837-181D-3B9C-2911E9B43B13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03728-D2F7-8E4C-F38A-A89AC84AC7D9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7CEAE-D628-657E-ADD5-3B9C2A85D378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6F7E1-0379-4333-AA9C-BECD31F50BCB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A7CA5-F347-9A95-DE1E-74163C33A5B1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E60CD37-0AF8-DA37-EF0C-240A54841A63}"/>
              </a:ext>
            </a:extLst>
          </p:cNvPr>
          <p:cNvSpPr/>
          <p:nvPr/>
        </p:nvSpPr>
        <p:spPr>
          <a:xfrm>
            <a:off x="2646911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Picture 10" descr="The image depicts a network topology with various devices such as Xiaomi routers, a Proxmox server, Windows Server, Docker, and different services like SQL and Active Directory, all connected in a local area network (LAN) environment.&#10;&#10;AI-generated content may be incorrect.">
            <a:extLst>
              <a:ext uri="{FF2B5EF4-FFF2-40B4-BE49-F238E27FC236}">
                <a16:creationId xmlns:a16="http://schemas.microsoft.com/office/drawing/2014/main" id="{9E9FEDED-AAF9-0BAA-89FC-5FAFF38A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" y="1482141"/>
            <a:ext cx="9441180" cy="4592545"/>
          </a:xfrm>
          <a:prstGeom prst="rect">
            <a:avLst/>
          </a:prstGeom>
        </p:spPr>
      </p:pic>
      <p:pic>
        <p:nvPicPr>
          <p:cNvPr id="3" name="Image 2" descr="Layer 3 Switch | Cisco Network Topology Icons 3015">
            <a:extLst>
              <a:ext uri="{FF2B5EF4-FFF2-40B4-BE49-F238E27FC236}">
                <a16:creationId xmlns:a16="http://schemas.microsoft.com/office/drawing/2014/main" id="{51F5AAD4-DFD9-0F02-E75F-BFC31832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88" y="4198938"/>
            <a:ext cx="492125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852F-58BD-2873-BBC0-2BF7F80C2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AC9A-E852-1E49-0150-1CC9DFAD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logiciels et matériels utilisés</a:t>
            </a: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9A5E7-E235-C67C-81A2-8BD3E4BE746E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32A9-706B-606D-B89D-64C855909FC2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D63C2-9CD2-696F-0F81-3CE079D9C1DC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FD9DD8-D0C2-5DB1-6F1F-48320C471C30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CDFFD-D0FD-3681-08D9-0393B6B38A50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1F00FFC-4F38-55F0-34A7-4A1432467D71}"/>
              </a:ext>
            </a:extLst>
          </p:cNvPr>
          <p:cNvSpPr/>
          <p:nvPr/>
        </p:nvSpPr>
        <p:spPr>
          <a:xfrm>
            <a:off x="3731722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EE0759-1E9C-6D2C-72AF-5FBC6E79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26" y="1836357"/>
            <a:ext cx="5982547" cy="43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03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3A8D-9653-7667-4F56-5EEB3162D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523C-F834-7040-61A2-A7C000BC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Travaux réalisés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93311-D994-06DB-2645-BC6687A9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BE" sz="1400" b="1" dirty="0"/>
              <a:t>Infrastructure &amp; Serveur</a:t>
            </a:r>
            <a:endParaRPr lang="fr-BE" sz="1400" dirty="0"/>
          </a:p>
          <a:p>
            <a:r>
              <a:rPr lang="fr-BE" sz="1400" b="1" dirty="0" err="1">
                <a:ea typeface="+mn-lt"/>
                <a:cs typeface="+mn-lt"/>
              </a:rPr>
              <a:t>Proxmox</a:t>
            </a:r>
            <a:r>
              <a:rPr lang="fr-BE" sz="1400" b="1" dirty="0">
                <a:ea typeface="+mn-lt"/>
                <a:cs typeface="+mn-lt"/>
              </a:rPr>
              <a:t> &amp; Docker :</a:t>
            </a:r>
            <a:r>
              <a:rPr lang="fr-BE" sz="1400" dirty="0">
                <a:ea typeface="+mn-lt"/>
                <a:cs typeface="+mn-lt"/>
              </a:rPr>
              <a:t> </a:t>
            </a:r>
            <a:br>
              <a:rPr lang="fr-BE" sz="1400" dirty="0">
                <a:ea typeface="+mn-lt"/>
                <a:cs typeface="+mn-lt"/>
              </a:rPr>
            </a:br>
            <a:r>
              <a:rPr lang="fr-BE" sz="1400" dirty="0">
                <a:ea typeface="+mn-lt"/>
                <a:cs typeface="+mn-lt"/>
              </a:rPr>
              <a:t>Serveur HP ProLiant avec </a:t>
            </a:r>
            <a:r>
              <a:rPr lang="fr-BE" sz="1400" dirty="0" err="1">
                <a:ea typeface="+mn-lt"/>
                <a:cs typeface="+mn-lt"/>
              </a:rPr>
              <a:t>VMs</a:t>
            </a:r>
            <a:r>
              <a:rPr lang="fr-BE" sz="1400" dirty="0">
                <a:ea typeface="+mn-lt"/>
                <a:cs typeface="+mn-lt"/>
              </a:rPr>
              <a:t> et services monitorés.</a:t>
            </a:r>
            <a:endParaRPr lang="fr-BE" sz="1400" dirty="0"/>
          </a:p>
          <a:p>
            <a:r>
              <a:rPr lang="fr-BE" sz="1400" b="1" dirty="0">
                <a:ea typeface="+mn-lt"/>
                <a:cs typeface="+mn-lt"/>
              </a:rPr>
              <a:t>Accessibilité :</a:t>
            </a:r>
            <a:r>
              <a:rPr lang="fr-BE" sz="1400" dirty="0">
                <a:ea typeface="+mn-lt"/>
                <a:cs typeface="+mn-lt"/>
              </a:rPr>
              <a:t> </a:t>
            </a:r>
            <a:br>
              <a:rPr lang="fr-BE" sz="1400" dirty="0">
                <a:ea typeface="+mn-lt"/>
                <a:cs typeface="+mn-lt"/>
              </a:rPr>
            </a:br>
            <a:r>
              <a:rPr lang="fr-BE" sz="1400" dirty="0">
                <a:ea typeface="+mn-lt"/>
                <a:cs typeface="+mn-lt"/>
              </a:rPr>
              <a:t>Configuration "</a:t>
            </a:r>
            <a:r>
              <a:rPr lang="fr-BE" sz="1400" dirty="0" err="1">
                <a:ea typeface="+mn-lt"/>
                <a:cs typeface="+mn-lt"/>
              </a:rPr>
              <a:t>Headless</a:t>
            </a:r>
            <a:r>
              <a:rPr lang="fr-BE" sz="1400" dirty="0">
                <a:ea typeface="+mn-lt"/>
                <a:cs typeface="+mn-lt"/>
              </a:rPr>
              <a:t>" (frontend séparé du backend).</a:t>
            </a:r>
            <a:endParaRPr lang="fr-BE" sz="1400" dirty="0"/>
          </a:p>
          <a:p>
            <a:pPr marL="0" indent="0">
              <a:buNone/>
            </a:pPr>
            <a:r>
              <a:rPr lang="fr-BE" sz="1400" b="1" dirty="0"/>
              <a:t>Réseau &amp; Sécurité</a:t>
            </a:r>
            <a:endParaRPr lang="fr-BE" sz="1400" dirty="0"/>
          </a:p>
          <a:p>
            <a:r>
              <a:rPr lang="fr-BE" sz="1400" b="1" dirty="0">
                <a:ea typeface="+mn-lt"/>
                <a:cs typeface="+mn-lt"/>
              </a:rPr>
              <a:t>Connectivité :</a:t>
            </a:r>
            <a:r>
              <a:rPr lang="fr-BE" sz="1400" dirty="0">
                <a:ea typeface="+mn-lt"/>
                <a:cs typeface="+mn-lt"/>
              </a:rPr>
              <a:t> mode Bridge.</a:t>
            </a:r>
            <a:endParaRPr lang="fr-BE" sz="1400" dirty="0"/>
          </a:p>
          <a:p>
            <a:r>
              <a:rPr lang="fr-BE" sz="1400" b="1" dirty="0">
                <a:ea typeface="+mn-lt"/>
                <a:cs typeface="+mn-lt"/>
              </a:rPr>
              <a:t>VPN </a:t>
            </a:r>
            <a:r>
              <a:rPr lang="fr-BE" sz="1400" b="1" err="1">
                <a:ea typeface="+mn-lt"/>
                <a:cs typeface="+mn-lt"/>
              </a:rPr>
              <a:t>WireGuard</a:t>
            </a:r>
            <a:r>
              <a:rPr lang="fr-BE" sz="1400" b="1" dirty="0">
                <a:ea typeface="+mn-lt"/>
                <a:cs typeface="+mn-lt"/>
              </a:rPr>
              <a:t> :</a:t>
            </a:r>
            <a:r>
              <a:rPr lang="fr-BE" sz="1400" dirty="0">
                <a:ea typeface="+mn-lt"/>
                <a:cs typeface="+mn-lt"/>
              </a:rPr>
              <a:t> Accès distant sécurisé (Full Tunnel).</a:t>
            </a:r>
            <a:endParaRPr lang="fr-BE" sz="1400" dirty="0"/>
          </a:p>
          <a:p>
            <a:r>
              <a:rPr lang="fr-BE" sz="1400" b="1" dirty="0">
                <a:ea typeface="+mn-lt"/>
                <a:cs typeface="+mn-lt"/>
              </a:rPr>
              <a:t>DNS :</a:t>
            </a:r>
            <a:r>
              <a:rPr lang="fr-BE" sz="1400" dirty="0">
                <a:ea typeface="+mn-lt"/>
                <a:cs typeface="+mn-lt"/>
              </a:rPr>
              <a:t> Nom de domaine configuré sur LWS.</a:t>
            </a:r>
            <a:endParaRPr lang="fr-BE" sz="1400" dirty="0"/>
          </a:p>
          <a:p>
            <a:endParaRPr lang="fr-BE" sz="1400" dirty="0"/>
          </a:p>
          <a:p>
            <a:pPr marL="0" indent="0">
              <a:buNone/>
            </a:pPr>
            <a:r>
              <a:rPr lang="fr-BE" sz="1400" b="1" dirty="0"/>
              <a:t>Développement</a:t>
            </a:r>
            <a:endParaRPr lang="fr-BE" sz="1400" dirty="0"/>
          </a:p>
          <a:p>
            <a:r>
              <a:rPr lang="fr-BE" sz="1400" b="1" dirty="0">
                <a:ea typeface="+mn-lt"/>
                <a:cs typeface="+mn-lt"/>
              </a:rPr>
              <a:t>Bases de données :</a:t>
            </a:r>
            <a:r>
              <a:rPr lang="fr-BE" sz="1400" dirty="0">
                <a:ea typeface="+mn-lt"/>
                <a:cs typeface="+mn-lt"/>
              </a:rPr>
              <a:t> Administration via scripts Python, SQL.</a:t>
            </a:r>
            <a:endParaRPr lang="fr-BE" sz="1400" dirty="0"/>
          </a:p>
          <a:p>
            <a:endParaRPr lang="fr-BE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63BAE-82FB-08A4-83E9-87605B369F64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F6C8F-887E-14E8-7062-6171EA6BE2DF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B3B23-6DAD-9BD0-E22D-5C16800DF76B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49388-2FD1-4921-0D97-C359D2CD83CB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18369-732F-B359-D5F1-DC0B64DD9EBB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13B7232-A2FF-046D-4B91-9D5FEBFB8B43}"/>
              </a:ext>
            </a:extLst>
          </p:cNvPr>
          <p:cNvSpPr/>
          <p:nvPr/>
        </p:nvSpPr>
        <p:spPr>
          <a:xfrm>
            <a:off x="5344391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7857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19149-7D8D-02CB-527B-F9ABD09C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DDAF-88BB-1A0B-7155-2A37F28B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Aptos"/>
              </a:rPr>
              <a:t>Difficultés rencontrées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76C4-9E3E-B55B-346D-9A2BC47F4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fr-BE" sz="1400" b="1" dirty="0"/>
              <a:t>Technique &amp; Système</a:t>
            </a:r>
            <a:endParaRPr lang="fr-FR" sz="1400"/>
          </a:p>
          <a:p>
            <a:pPr>
              <a:buFont typeface="Arial"/>
              <a:buChar char="•"/>
            </a:pPr>
            <a:r>
              <a:rPr lang="fr-BE" sz="1400" b="1" dirty="0">
                <a:ea typeface="+mn-lt"/>
                <a:cs typeface="+mn-lt"/>
              </a:rPr>
              <a:t>Accès SSH :</a:t>
            </a:r>
            <a:r>
              <a:rPr lang="fr-BE" sz="1400" dirty="0">
                <a:ea typeface="+mn-lt"/>
                <a:cs typeface="+mn-lt"/>
              </a:rPr>
              <a:t> Blocages au démarrage (résolu par le boot en cli).</a:t>
            </a:r>
            <a:endParaRPr lang="fr-BE" sz="1400" dirty="0"/>
          </a:p>
          <a:p>
            <a:pPr>
              <a:buFont typeface="Arial"/>
            </a:pPr>
            <a:r>
              <a:rPr lang="fr-BE" sz="1400" b="1" dirty="0">
                <a:ea typeface="+mn-lt"/>
                <a:cs typeface="+mn-lt"/>
              </a:rPr>
              <a:t>Docker &amp; YAML :</a:t>
            </a:r>
            <a:r>
              <a:rPr lang="fr-BE" sz="1400" dirty="0">
                <a:ea typeface="+mn-lt"/>
                <a:cs typeface="+mn-lt"/>
              </a:rPr>
              <a:t> Erreurs de syntaxe et conflits de ports (Port 53/DNS).</a:t>
            </a:r>
            <a:endParaRPr lang="fr-BE" sz="1400"/>
          </a:p>
          <a:p>
            <a:pPr>
              <a:buFont typeface="Arial"/>
            </a:pPr>
            <a:r>
              <a:rPr lang="fr-BE" sz="1400" b="1" dirty="0">
                <a:ea typeface="+mn-lt"/>
                <a:cs typeface="+mn-lt"/>
              </a:rPr>
              <a:t>Permissions :</a:t>
            </a:r>
            <a:r>
              <a:rPr lang="fr-BE" sz="1400" dirty="0">
                <a:ea typeface="+mn-lt"/>
                <a:cs typeface="+mn-lt"/>
              </a:rPr>
              <a:t> Problèmes d'écriture SFTP.</a:t>
            </a:r>
            <a:endParaRPr lang="fr-BE" sz="1400" dirty="0"/>
          </a:p>
          <a:p>
            <a:pPr>
              <a:buFont typeface="Arial"/>
              <a:buChar char="•"/>
            </a:pPr>
            <a:endParaRPr lang="fr-BE" sz="1400" dirty="0"/>
          </a:p>
          <a:p>
            <a:pPr>
              <a:buFont typeface="Arial"/>
              <a:buChar char="•"/>
            </a:pPr>
            <a:endParaRPr lang="fr-BE" sz="1400" dirty="0"/>
          </a:p>
          <a:p>
            <a:pPr marL="0" indent="0">
              <a:buNone/>
            </a:pPr>
            <a:r>
              <a:rPr lang="fr-BE" sz="1400" b="1" dirty="0"/>
              <a:t>Réseau &amp; Sécurité</a:t>
            </a:r>
            <a:endParaRPr lang="fr-BE" sz="1400"/>
          </a:p>
          <a:p>
            <a:pPr>
              <a:buFont typeface="Arial"/>
            </a:pPr>
            <a:r>
              <a:rPr lang="fr-BE" sz="1400" b="1" dirty="0">
                <a:ea typeface="+mn-lt"/>
                <a:cs typeface="+mn-lt"/>
              </a:rPr>
              <a:t>Fournisseur (FAI) :</a:t>
            </a:r>
            <a:r>
              <a:rPr lang="fr-BE" sz="1400" dirty="0">
                <a:ea typeface="+mn-lt"/>
                <a:cs typeface="+mn-lt"/>
              </a:rPr>
              <a:t> Blocage CGNAT (résolu par une demande chez orange).</a:t>
            </a:r>
            <a:endParaRPr lang="fr-BE" sz="1400" dirty="0"/>
          </a:p>
          <a:p>
            <a:pPr>
              <a:buFont typeface="Arial"/>
            </a:pPr>
            <a:r>
              <a:rPr lang="fr-BE" sz="1400" b="1" dirty="0">
                <a:ea typeface="+mn-lt"/>
                <a:cs typeface="+mn-lt"/>
              </a:rPr>
              <a:t>Pare-feu (UFW) :</a:t>
            </a:r>
            <a:r>
              <a:rPr lang="fr-BE" sz="1400" dirty="0">
                <a:ea typeface="+mn-lt"/>
                <a:cs typeface="+mn-lt"/>
              </a:rPr>
              <a:t> flux VPN et services (changement de tous les port par défaut).</a:t>
            </a:r>
          </a:p>
          <a:p>
            <a:pPr>
              <a:buFont typeface="Arial"/>
            </a:pPr>
            <a:r>
              <a:rPr lang="fr-BE" sz="1400" b="1" dirty="0">
                <a:ea typeface="+mn-lt"/>
                <a:cs typeface="+mn-lt"/>
              </a:rPr>
              <a:t>VPN :</a:t>
            </a:r>
            <a:r>
              <a:rPr lang="fr-BE" sz="1400" dirty="0">
                <a:ea typeface="+mn-lt"/>
                <a:cs typeface="+mn-lt"/>
              </a:rPr>
              <a:t> Problèmes de routage et désynchronisation des clients (handshake).</a:t>
            </a:r>
            <a:endParaRPr lang="fr-BE" sz="1400"/>
          </a:p>
          <a:p>
            <a:pPr marL="0" indent="0">
              <a:buNone/>
            </a:pPr>
            <a:endParaRPr lang="fr-BE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B8F6-E83A-5D47-3F66-B4EB09F12E7C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2EB8E-42D9-A0B5-0F5A-F67B7DB9F476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587CE-1BA4-52FF-550D-97EA09225B55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91733-FF37-9BE7-3670-54D85C53CE2B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98C0A-5519-592B-F0E6-CD6A79371231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86B4430-DA83-AED4-DA06-4DB3A3207149}"/>
              </a:ext>
            </a:extLst>
          </p:cNvPr>
          <p:cNvSpPr/>
          <p:nvPr/>
        </p:nvSpPr>
        <p:spPr>
          <a:xfrm>
            <a:off x="8041871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357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9700-FE35-ED7E-9328-417F9185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8DF4-2448-C63F-C5FA-E79A6D8B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Aptos"/>
              </a:rPr>
              <a:t>Planning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A30F-BAD4-A6E8-A8AF-7F9E2C57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r-BE" sz="1050" b="1" dirty="0"/>
          </a:p>
          <a:p>
            <a:pPr marL="0" indent="0">
              <a:buNone/>
            </a:pPr>
            <a:r>
              <a:rPr lang="fr-BE" sz="1600" b="1" dirty="0"/>
              <a:t>Développement Web</a:t>
            </a:r>
            <a:endParaRPr lang="fr-BE" sz="1600"/>
          </a:p>
          <a:p>
            <a:r>
              <a:rPr lang="fr-BE" sz="1400" b="1" dirty="0">
                <a:ea typeface="+mn-lt"/>
                <a:cs typeface="+mn-lt"/>
              </a:rPr>
              <a:t>Intranet :</a:t>
            </a:r>
            <a:r>
              <a:rPr lang="fr-BE" sz="1400" dirty="0">
                <a:ea typeface="+mn-lt"/>
                <a:cs typeface="+mn-lt"/>
              </a:rPr>
              <a:t> Création du site local dédié aux employés.</a:t>
            </a:r>
            <a:endParaRPr lang="fr-BE" sz="1400" dirty="0"/>
          </a:p>
          <a:p>
            <a:endParaRPr lang="fr-BE" sz="1200" dirty="0"/>
          </a:p>
          <a:p>
            <a:pPr marL="0" indent="0">
              <a:buNone/>
            </a:pPr>
            <a:r>
              <a:rPr lang="fr-BE" sz="1600" b="1" dirty="0">
                <a:ea typeface="+mn-lt"/>
                <a:cs typeface="+mn-lt"/>
              </a:rPr>
              <a:t>Codage </a:t>
            </a:r>
          </a:p>
          <a:p>
            <a:pPr marL="171450" indent="-171450"/>
            <a:r>
              <a:rPr lang="fr-BE" sz="1400" b="1" dirty="0">
                <a:ea typeface="+mn-lt"/>
                <a:cs typeface="+mn-lt"/>
              </a:rPr>
              <a:t>Intégration :</a:t>
            </a:r>
            <a:r>
              <a:rPr lang="fr-BE" sz="1400" dirty="0">
                <a:ea typeface="+mn-lt"/>
                <a:cs typeface="+mn-lt"/>
              </a:rPr>
              <a:t> Fusion et interconnexion des modules avec le projet d'</a:t>
            </a:r>
            <a:r>
              <a:rPr lang="fr-BE" sz="1400" err="1">
                <a:ea typeface="+mn-lt"/>
                <a:cs typeface="+mn-lt"/>
              </a:rPr>
              <a:t>Alexandros</a:t>
            </a:r>
            <a:r>
              <a:rPr lang="fr-BE" sz="1400" dirty="0">
                <a:ea typeface="+mn-lt"/>
                <a:cs typeface="+mn-lt"/>
              </a:rPr>
              <a:t>.</a:t>
            </a:r>
            <a:endParaRPr lang="fr-BE" sz="1400"/>
          </a:p>
          <a:p>
            <a:pPr marL="171450" indent="-171450"/>
            <a:endParaRPr lang="fr-BE" sz="1400" dirty="0"/>
          </a:p>
          <a:p>
            <a:pPr marL="0" indent="0">
              <a:buNone/>
            </a:pPr>
            <a:r>
              <a:rPr lang="fr-BE" sz="1600" b="1" dirty="0"/>
              <a:t>Maintenance &amp; Physique</a:t>
            </a:r>
            <a:endParaRPr lang="fr-BE" sz="1600"/>
          </a:p>
          <a:p>
            <a:r>
              <a:rPr lang="fr-BE" sz="1400" b="1" dirty="0" err="1">
                <a:ea typeface="+mn-lt"/>
                <a:cs typeface="+mn-lt"/>
              </a:rPr>
              <a:t>Cleanup</a:t>
            </a:r>
            <a:r>
              <a:rPr lang="fr-BE" sz="1400" b="1" dirty="0">
                <a:ea typeface="+mn-lt"/>
                <a:cs typeface="+mn-lt"/>
              </a:rPr>
              <a:t> :</a:t>
            </a:r>
            <a:r>
              <a:rPr lang="fr-BE" sz="1400" dirty="0">
                <a:ea typeface="+mn-lt"/>
                <a:cs typeface="+mn-lt"/>
              </a:rPr>
              <a:t> Nettoyage des volumes Docker et fichiers résiduels.</a:t>
            </a:r>
            <a:endParaRPr lang="fr-BE" sz="1400" dirty="0"/>
          </a:p>
          <a:p>
            <a:endParaRPr lang="fr-BE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9FEE1-474C-1811-F770-76DF9D8C0C1F}"/>
              </a:ext>
            </a:extLst>
          </p:cNvPr>
          <p:cNvSpPr/>
          <p:nvPr/>
        </p:nvSpPr>
        <p:spPr>
          <a:xfrm>
            <a:off x="0" y="0"/>
            <a:ext cx="1402080" cy="2194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7708C-5C94-D561-40C5-084BF56508A2}"/>
              </a:ext>
            </a:extLst>
          </p:cNvPr>
          <p:cNvSpPr/>
          <p:nvPr/>
        </p:nvSpPr>
        <p:spPr>
          <a:xfrm>
            <a:off x="1402080" y="0"/>
            <a:ext cx="2697480" cy="219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518C6-419A-F9CA-2C2E-19E91131947A}"/>
              </a:ext>
            </a:extLst>
          </p:cNvPr>
          <p:cNvSpPr/>
          <p:nvPr/>
        </p:nvSpPr>
        <p:spPr>
          <a:xfrm>
            <a:off x="4099560" y="0"/>
            <a:ext cx="2697480" cy="2194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728F1-86AF-7F97-3F64-0EAE94F3B27B}"/>
              </a:ext>
            </a:extLst>
          </p:cNvPr>
          <p:cNvSpPr/>
          <p:nvPr/>
        </p:nvSpPr>
        <p:spPr>
          <a:xfrm>
            <a:off x="6797040" y="0"/>
            <a:ext cx="2697480" cy="219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27A11-F477-7141-0238-01029565852D}"/>
              </a:ext>
            </a:extLst>
          </p:cNvPr>
          <p:cNvSpPr/>
          <p:nvPr/>
        </p:nvSpPr>
        <p:spPr>
          <a:xfrm>
            <a:off x="9494520" y="0"/>
            <a:ext cx="2697480" cy="2194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E35DEF3-C6E9-CECB-79E8-570D3E62CE8F}"/>
              </a:ext>
            </a:extLst>
          </p:cNvPr>
          <p:cNvSpPr/>
          <p:nvPr/>
        </p:nvSpPr>
        <p:spPr>
          <a:xfrm>
            <a:off x="10843260" y="255397"/>
            <a:ext cx="207818" cy="219456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896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ACC</vt:lpstr>
      <vt:lpstr>Table des matières </vt:lpstr>
      <vt:lpstr>Contexte et objectifs</vt:lpstr>
      <vt:lpstr>Choix des logiciels et matériels utilisés</vt:lpstr>
      <vt:lpstr>Choix des logiciels et matériels utilisés</vt:lpstr>
      <vt:lpstr>Choix des logiciels et matériels utilisés</vt:lpstr>
      <vt:lpstr>Travaux réalisés</vt:lpstr>
      <vt:lpstr>Difficultés rencontrées</vt:lpstr>
      <vt:lpstr>Planning</vt:lpstr>
      <vt:lpstr>Annex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Stordeur</dc:creator>
  <cp:lastModifiedBy>Martin Stordeur</cp:lastModifiedBy>
  <cp:revision>4</cp:revision>
  <dcterms:created xsi:type="dcterms:W3CDTF">2026-02-03T06:16:22Z</dcterms:created>
  <dcterms:modified xsi:type="dcterms:W3CDTF">2026-02-08T13:39:00Z</dcterms:modified>
</cp:coreProperties>
</file>